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5"/>
  </p:notesMasterIdLst>
  <p:sldIdLst>
    <p:sldId id="256" r:id="rId2"/>
    <p:sldId id="265" r:id="rId3"/>
    <p:sldId id="261" r:id="rId4"/>
    <p:sldId id="258" r:id="rId5"/>
    <p:sldId id="259" r:id="rId6"/>
    <p:sldId id="267" r:id="rId7"/>
    <p:sldId id="260" r:id="rId8"/>
    <p:sldId id="269" r:id="rId9"/>
    <p:sldId id="262" r:id="rId10"/>
    <p:sldId id="270" r:id="rId11"/>
    <p:sldId id="264" r:id="rId12"/>
    <p:sldId id="263" r:id="rId13"/>
    <p:sldId id="26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297" autoAdjust="0"/>
  </p:normalViewPr>
  <p:slideViewPr>
    <p:cSldViewPr>
      <p:cViewPr varScale="1">
        <p:scale>
          <a:sx n="61" d="100"/>
          <a:sy n="61" d="100"/>
        </p:scale>
        <p:origin x="-90" y="-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Do-Gooders</c:v>
                </c:pt>
                <c:pt idx="1">
                  <c:v>Mercenaries</c:v>
                </c:pt>
                <c:pt idx="2">
                  <c:v>9-5ers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0.18</c:v>
                </c:pt>
                <c:pt idx="1">
                  <c:v>0.44</c:v>
                </c:pt>
                <c:pt idx="2">
                  <c:v>0.38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57584162828703012"/>
          <c:y val="0.72988430009214189"/>
          <c:w val="0.33371985341454957"/>
          <c:h val="0.2690622301001531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A063C5-16F2-40B3-9DA5-E7D0D602BA1A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F4805E-198C-4164-8CC9-AA1D5D6FD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250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4805E-198C-4164-8CC9-AA1D5D6FD89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5109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4805E-198C-4164-8CC9-AA1D5D6FD89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3262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4805E-198C-4164-8CC9-AA1D5D6FD89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3262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4805E-198C-4164-8CC9-AA1D5D6FD89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3262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87289-C7B9-4786-9138-16428D08AA0D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3D71F47-7394-4F59-9765-E43321805D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87289-C7B9-4786-9138-16428D08AA0D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71F47-7394-4F59-9765-E43321805D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87289-C7B9-4786-9138-16428D08AA0D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71F47-7394-4F59-9765-E43321805D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87289-C7B9-4786-9138-16428D08AA0D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71F47-7394-4F59-9765-E43321805D8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87289-C7B9-4786-9138-16428D08AA0D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3D71F47-7394-4F59-9765-E43321805D8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87289-C7B9-4786-9138-16428D08AA0D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71F47-7394-4F59-9765-E43321805D8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87289-C7B9-4786-9138-16428D08AA0D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71F47-7394-4F59-9765-E43321805D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87289-C7B9-4786-9138-16428D08AA0D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71F47-7394-4F59-9765-E43321805D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87289-C7B9-4786-9138-16428D08AA0D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71F47-7394-4F59-9765-E43321805D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87289-C7B9-4786-9138-16428D08AA0D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71F47-7394-4F59-9765-E43321805D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87289-C7B9-4786-9138-16428D08AA0D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3D71F47-7394-4F59-9765-E43321805D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C687289-C7B9-4786-9138-16428D08AA0D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3D71F47-7394-4F59-9765-E43321805D8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9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11" Type="http://schemas.openxmlformats.org/officeDocument/2006/relationships/image" Target="../media/image43.gif"/><Relationship Id="rId5" Type="http://schemas.openxmlformats.org/officeDocument/2006/relationships/image" Target="../media/image19.png"/><Relationship Id="rId10" Type="http://schemas.openxmlformats.org/officeDocument/2006/relationships/image" Target="../media/image42.png"/><Relationship Id="rId4" Type="http://schemas.openxmlformats.org/officeDocument/2006/relationships/image" Target="../media/image18.png"/><Relationship Id="rId9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18" Type="http://schemas.openxmlformats.org/officeDocument/2006/relationships/image" Target="../media/image22.png"/><Relationship Id="rId26" Type="http://schemas.openxmlformats.org/officeDocument/2006/relationships/image" Target="../media/image30.png"/><Relationship Id="rId3" Type="http://schemas.openxmlformats.org/officeDocument/2006/relationships/chart" Target="../charts/chart1.xml"/><Relationship Id="rId21" Type="http://schemas.openxmlformats.org/officeDocument/2006/relationships/image" Target="../media/image25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17" Type="http://schemas.openxmlformats.org/officeDocument/2006/relationships/image" Target="../media/image21.png"/><Relationship Id="rId25" Type="http://schemas.openxmlformats.org/officeDocument/2006/relationships/image" Target="../media/image29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0.png"/><Relationship Id="rId20" Type="http://schemas.openxmlformats.org/officeDocument/2006/relationships/image" Target="../media/image24.png"/><Relationship Id="rId29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24" Type="http://schemas.openxmlformats.org/officeDocument/2006/relationships/image" Target="../media/image28.png"/><Relationship Id="rId32" Type="http://schemas.openxmlformats.org/officeDocument/2006/relationships/image" Target="../media/image36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23" Type="http://schemas.openxmlformats.org/officeDocument/2006/relationships/image" Target="../media/image27.png"/><Relationship Id="rId28" Type="http://schemas.openxmlformats.org/officeDocument/2006/relationships/image" Target="../media/image32.png"/><Relationship Id="rId10" Type="http://schemas.openxmlformats.org/officeDocument/2006/relationships/image" Target="../media/image14.png"/><Relationship Id="rId19" Type="http://schemas.openxmlformats.org/officeDocument/2006/relationships/image" Target="../media/image23.png"/><Relationship Id="rId31" Type="http://schemas.openxmlformats.org/officeDocument/2006/relationships/image" Target="../media/image35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Relationship Id="rId22" Type="http://schemas.openxmlformats.org/officeDocument/2006/relationships/image" Target="../media/image26.png"/><Relationship Id="rId27" Type="http://schemas.openxmlformats.org/officeDocument/2006/relationships/image" Target="../media/image31.png"/><Relationship Id="rId30" Type="http://schemas.openxmlformats.org/officeDocument/2006/relationships/image" Target="../media/image3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9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19.png"/><Relationship Id="rId10" Type="http://schemas.openxmlformats.org/officeDocument/2006/relationships/image" Target="../media/image13.png"/><Relationship Id="rId4" Type="http://schemas.openxmlformats.org/officeDocument/2006/relationships/image" Target="../media/image18.png"/><Relationship Id="rId9" Type="http://schemas.openxmlformats.org/officeDocument/2006/relationships/image" Target="../media/image40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0" y="3200400"/>
            <a:ext cx="3886200" cy="3124200"/>
          </a:xfrm>
        </p:spPr>
        <p:txBody>
          <a:bodyPr/>
          <a:lstStyle/>
          <a:p>
            <a:r>
              <a:rPr lang="en-US" dirty="0" smtClean="0"/>
              <a:t>Clark </a:t>
            </a:r>
            <a:r>
              <a:rPr lang="en-US" dirty="0" err="1" smtClean="0"/>
              <a:t>Llamazon</a:t>
            </a:r>
            <a:endParaRPr lang="en-US" dirty="0" smtClean="0"/>
          </a:p>
          <a:p>
            <a:r>
              <a:rPr lang="en-US" dirty="0" smtClean="0"/>
              <a:t>Christopher Moore</a:t>
            </a:r>
          </a:p>
          <a:p>
            <a:endParaRPr lang="en-US" dirty="0"/>
          </a:p>
          <a:p>
            <a:r>
              <a:rPr lang="en-US" dirty="0" smtClean="0"/>
              <a:t>Decision Models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Moneyball</a:t>
            </a:r>
            <a:r>
              <a:rPr lang="en-US" dirty="0" smtClean="0"/>
              <a:t> Admissions</a:t>
            </a:r>
            <a:endParaRPr lang="en-US" dirty="0"/>
          </a:p>
        </p:txBody>
      </p:sp>
      <p:pic>
        <p:nvPicPr>
          <p:cNvPr id="3074" name="Picture 2" descr="http://upload.wikimedia.org/wikipedia/en/thumb/2/2e/Moneyball_Poster.jpg/220px-Moneyball_Post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181349"/>
            <a:ext cx="2362200" cy="3500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704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5820" y="381000"/>
            <a:ext cx="7772400" cy="1143000"/>
          </a:xfrm>
        </p:spPr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031" name="Picture 7" descr="C:\Users\UnitedSnakes\AppData\Local\Microsoft\Windows\Temporary Internet Files\Content.IE5\T1F2X3MC\MC900434879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01039" y="2860707"/>
            <a:ext cx="68469" cy="68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UnitedSnakes\AppData\Local\Microsoft\Windows\Temporary Internet Files\Content.IE5\DR3T9SIT\MC900432625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2538" y="4071163"/>
            <a:ext cx="738188" cy="738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UnitedSnakes\AppData\Local\Microsoft\Windows\Temporary Internet Files\Content.IE5\RS9ID776\MC900433960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282" y="3392507"/>
            <a:ext cx="678656" cy="678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C:\Users\UnitedSnakes\AppData\Local\Microsoft\Windows\Temporary Internet Files\Content.IE5\CHH0YVDG\MC900433959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3173" y="2848595"/>
            <a:ext cx="678656" cy="678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9" name="Picture 25" descr="C:\Users\UnitedSnakes\AppData\Local\Microsoft\Windows\Temporary Internet Files\Content.IE5\RS9ID776\MC900432609[1]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728" y="4342475"/>
            <a:ext cx="723810" cy="723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2" name="Picture 78" descr="C:\Users\UnitedSnakes\AppData\Local\Microsoft\Windows\Temporary Internet Files\Content.IE5\CHH0YVDG\MC900432626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724" y="2985190"/>
            <a:ext cx="682427" cy="682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24927" y="1779687"/>
            <a:ext cx="26105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Offer Pool</a:t>
            </a:r>
            <a:endParaRPr lang="en-US" dirty="0"/>
          </a:p>
        </p:txBody>
      </p:sp>
      <p:sp>
        <p:nvSpPr>
          <p:cNvPr id="89" name="TextBox 88"/>
          <p:cNvSpPr txBox="1"/>
          <p:nvPr/>
        </p:nvSpPr>
        <p:spPr>
          <a:xfrm>
            <a:off x="5638800" y="1644759"/>
            <a:ext cx="26105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You are a </a:t>
            </a:r>
            <a:r>
              <a:rPr lang="en-US" dirty="0" err="1" smtClean="0"/>
              <a:t>Sternie</a:t>
            </a:r>
            <a:r>
              <a:rPr lang="en-US" dirty="0" smtClean="0"/>
              <a:t>! </a:t>
            </a:r>
            <a:endParaRPr lang="en-US" dirty="0"/>
          </a:p>
        </p:txBody>
      </p:sp>
      <p:sp>
        <p:nvSpPr>
          <p:cNvPr id="91" name="Title 1"/>
          <p:cNvSpPr txBox="1">
            <a:spLocks/>
          </p:cNvSpPr>
          <p:nvPr/>
        </p:nvSpPr>
        <p:spPr>
          <a:xfrm>
            <a:off x="1054892" y="274638"/>
            <a:ext cx="6934200" cy="715962"/>
          </a:xfrm>
          <a:prstGeom prst="rect">
            <a:avLst/>
          </a:prstGeom>
        </p:spPr>
        <p:txBody>
          <a:bodyPr bIns="91440" anchor="b" anchorCtr="0">
            <a:normAutofit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Who accepts?</a:t>
            </a:r>
            <a:endParaRPr lang="en-US" dirty="0"/>
          </a:p>
        </p:txBody>
      </p:sp>
      <p:sp>
        <p:nvSpPr>
          <p:cNvPr id="36" name="Right Arrow 35"/>
          <p:cNvSpPr/>
          <p:nvPr/>
        </p:nvSpPr>
        <p:spPr>
          <a:xfrm>
            <a:off x="4064792" y="3260426"/>
            <a:ext cx="914400" cy="11628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Picture 7" descr="C:\Users\UnitedSnakes\AppData\Local\Microsoft\Windows\Temporary Internet Files\Content.IE5\T1F2X3MC\MC900434879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48639" y="3013107"/>
            <a:ext cx="68469" cy="68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7" descr="C:\Users\UnitedSnakes\AppData\Local\Microsoft\Windows\Temporary Internet Files\Content.IE5\T1F2X3MC\MC900434879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01870" y="1569361"/>
            <a:ext cx="68469" cy="68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7" descr="C:\Users\UnitedSnakes\AppData\Local\Microsoft\Windows\Temporary Internet Files\Content.IE5\T1F2X3MC\MC900434879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1427" y="3129043"/>
            <a:ext cx="727570" cy="727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04607" y="5791200"/>
            <a:ext cx="1795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GMAT </a:t>
            </a:r>
            <a:r>
              <a:rPr lang="en-US" dirty="0" err="1" smtClean="0"/>
              <a:t>Avg</a:t>
            </a:r>
            <a:r>
              <a:rPr lang="en-US" dirty="0" smtClean="0"/>
              <a:t>: 710</a:t>
            </a:r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6193230" y="5756787"/>
            <a:ext cx="1795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GMAT </a:t>
            </a:r>
            <a:r>
              <a:rPr lang="en-US" dirty="0" err="1" smtClean="0"/>
              <a:t>Avg</a:t>
            </a:r>
            <a:r>
              <a:rPr lang="en-US" dirty="0" smtClean="0"/>
              <a:t>: 720</a:t>
            </a:r>
            <a:endParaRPr lang="en-US" dirty="0"/>
          </a:p>
        </p:txBody>
      </p:sp>
      <p:pic>
        <p:nvPicPr>
          <p:cNvPr id="3074" name="Picture 2" descr="C:\Users\UnitedSnakes\AppData\Local\Microsoft\Windows\Temporary Internet Files\Content.IE5\T1F2X3MC\MC900434813[1]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440" y="5771535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733800" y="5360330"/>
            <a:ext cx="1088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Douchey</a:t>
            </a:r>
            <a:r>
              <a:rPr lang="en-US" dirty="0" smtClean="0"/>
              <a:t> School</a:t>
            </a:r>
            <a:endParaRPr lang="en-US" dirty="0"/>
          </a:p>
        </p:txBody>
      </p:sp>
      <p:pic>
        <p:nvPicPr>
          <p:cNvPr id="3076" name="Picture 4" descr="https://twimg0-a.akamaihd.net/profile_images/1093985397/NYU_Stern.gif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7565" y="4659794"/>
            <a:ext cx="812982" cy="812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6516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11111E-6 L 3.05556E-6 -0.01713 C 3.05556E-6 -0.02477 0.15607 -0.03403 0.28316 -0.03403 L 0.56649 -0.03403 " pathEditMode="relative" rAng="0" ptsTypes="FfFF">
                                      <p:cBhvr>
                                        <p:cTn id="6" dur="2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316" y="-171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5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4.44444E-6 L -2.5E-6 -0.01713 C -2.5E-6 -0.02477 0.15608 -0.03403 0.28316 -0.03403 L 0.5665 -0.03403 " pathEditMode="relative" rAng="0" ptsTypes="FfFF">
                                      <p:cBhvr>
                                        <p:cTn id="8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316" y="-171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5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11022E-16 L 3.33333E-6 -0.01713 C 3.33333E-6 -0.02477 0.15607 -0.03403 0.28316 -0.03403 L 0.56649 -0.03403 " pathEditMode="relative" rAng="0" ptsTypes="FfFF">
                                      <p:cBhvr>
                                        <p:cTn id="10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316" y="-171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5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0.01135 L -3.05556E-6 -0.01157 C -3.05556E-6 -0.02176 0.16754 -0.03402 0.304 -0.03402 L 0.60851 -0.03402 " pathEditMode="relative" rAng="0" ptsTypes="FfFF">
                                      <p:cBhvr>
                                        <p:cTn id="12" dur="2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417" y="-22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4" presetClass="path" presetSubtype="0" accel="50000" de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0086 0.0412 C 0.00486 0.0331 0.01892 0.02523 0.02378 0.02523 C 0.05486 0.02523 0.0868 0.15023 0.0868 0.27523 C 0.0868 0.21227 0.10277 0.15023 0.11788 0.15023 C 0.13385 0.15023 0.14895 0.21319 0.14895 0.27523 C 0.14895 0.24421 0.15694 0.21227 0.16493 0.21227 C 0.17291 0.21227 0.1809 0.24329 0.1809 0.27523 C 0.1809 0.25926 0.18489 0.24421 0.18888 0.24421 C 0.19288 0.24421 0.19687 0.26018 0.19687 0.27523 C 0.19687 0.26713 0.19895 0.25926 0.20086 0.25926 C 0.20191 0.25926 0.20486 0.26736 0.20486 0.27523 C 0.20486 0.2713 0.2059 0.26713 0.20694 0.26713 C 0.20694 0.26806 0.20902 0.27106 0.20902 0.27523 C 0.20902 0.27315 0.20902 0.2713 0.21006 0.2713 C 0.21006 0.27222 0.21111 0.27338 0.21111 0.27523 C 0.21111 0.27431 0.21111 0.27315 0.21111 0.27222 C 0.21215 0.27222 0.21215 0.27315 0.21215 0.27431 C 0.21319 0.27431 0.21319 0.27338 0.21319 0.27222 C 0.21423 0.27222 0.21423 0.27315 0.21423 0.27431 " pathEditMode="relative" rAng="0" ptsTypes="fffffffffffffffffff">
                                      <p:cBhvr>
                                        <p:cTn id="20" dur="2000" fill="hold"/>
                                        <p:tgtEl>
                                          <p:spTgt spid="10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60" y="10903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54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2968 0.03959 C 0.03402 0.02709 0.04982 0.01505 0.0552 0.01505 C 0.08975 0.01505 0.12552 0.20834 0.12552 0.40162 C 0.12552 0.30417 0.14323 0.20834 0.16007 0.20834 C 0.17795 0.20834 0.19479 0.30556 0.19479 0.40162 C 0.19479 0.35348 0.20364 0.30417 0.21267 0.30417 C 0.22152 0.30417 0.23038 0.35209 0.23038 0.40162 C 0.23038 0.37686 0.23489 0.35348 0.23941 0.35348 C 0.24375 0.35348 0.24826 0.37824 0.24826 0.40162 C 0.24826 0.38889 0.25052 0.37686 0.25277 0.37686 C 0.25382 0.37686 0.25711 0.38936 0.25711 0.40162 C 0.25711 0.39537 0.25833 0.38889 0.25954 0.38889 C 0.25954 0.39051 0.2618 0.39514 0.2618 0.40162 C 0.2618 0.39838 0.2618 0.39537 0.26302 0.39537 C 0.26302 0.39676 0.26406 0.39861 0.26406 0.40162 C 0.26406 0.4 0.26406 0.39838 0.26406 0.39676 C 0.26527 0.39676 0.26527 0.39838 0.26527 0.4 C 0.26649 0.4 0.26649 0.39861 0.26649 0.39676 C 0.2677 0.39676 0.2677 0.39838 0.2677 0.4 " pathEditMode="relative" rAng="0" ptsTypes="fffffffffffffffffff">
                                      <p:cBhvr>
                                        <p:cTn id="22" dur="2000" fill="hold"/>
                                        <p:tgtEl>
                                          <p:spTgt spid="1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92" y="16875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will the incoming class look like?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Crystal Ball is used to simulate a class profile: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448" y="2292089"/>
            <a:ext cx="3488216" cy="2142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199" y="2242330"/>
            <a:ext cx="3512029" cy="2156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636" y="4572000"/>
            <a:ext cx="3512028" cy="2156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4572000"/>
            <a:ext cx="3512029" cy="2156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52600" y="1872998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No scholarships</a:t>
            </a:r>
            <a:endParaRPr lang="en-US" u="sng" dirty="0"/>
          </a:p>
        </p:txBody>
      </p:sp>
      <p:sp>
        <p:nvSpPr>
          <p:cNvPr id="9" name="TextBox 8"/>
          <p:cNvSpPr txBox="1"/>
          <p:nvPr/>
        </p:nvSpPr>
        <p:spPr>
          <a:xfrm>
            <a:off x="5794614" y="1869571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With scholarships</a:t>
            </a:r>
            <a:endParaRPr lang="en-US" u="sng" dirty="0"/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7000" y="1122110"/>
            <a:ext cx="3810000" cy="2339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7950" y="3798635"/>
            <a:ext cx="3829050" cy="2351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1046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Ideas for improving the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“Crashing” with scholarships increases the average GMAT and GPA score by increasing the probability of acceptance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Ways to improve: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Incorporate “rounds” and waitlist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Refine probability of acceptance % numbers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Workaround for decision variable limit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Add qualitative scores and other variables to candidates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Get dataset from Admissions</a:t>
            </a:r>
          </a:p>
        </p:txBody>
      </p:sp>
    </p:spTree>
    <p:extLst>
      <p:ext uri="{BB962C8B-B14F-4D97-AF65-F5344CB8AC3E}">
        <p14:creationId xmlns:p14="http://schemas.microsoft.com/office/powerpoint/2010/main" val="3119737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219200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Let us know if you want to start an admissions consulting </a:t>
            </a:r>
            <a:r>
              <a:rPr lang="en-US" dirty="0" smtClean="0"/>
              <a:t>business with us!!</a:t>
            </a:r>
            <a:endParaRPr lang="en-US" dirty="0"/>
          </a:p>
        </p:txBody>
      </p:sp>
      <p:pic>
        <p:nvPicPr>
          <p:cNvPr id="4" name="Picture 2" descr="http://www.capitalnewyork.com/files/a-omalley-moneyb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514600"/>
            <a:ext cx="5257800" cy="3601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324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Playing </a:t>
            </a:r>
            <a:r>
              <a:rPr lang="en-US" dirty="0" err="1" smtClean="0"/>
              <a:t>Moneyball</a:t>
            </a:r>
            <a:r>
              <a:rPr lang="en-US" dirty="0" smtClean="0"/>
              <a:t> Admissions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 err="1" smtClean="0"/>
              <a:t>Moneyball</a:t>
            </a:r>
            <a:r>
              <a:rPr lang="en-US" dirty="0" smtClean="0"/>
              <a:t> is the story of how baseball managers used models and forecasting to decide how to build a better baseball team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Our hope is to demonstrate how a business school can similarly use models and forecasting to build a better incoming class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03" t="28571" r="39871" b="18561"/>
          <a:stretch/>
        </p:blipFill>
        <p:spPr bwMode="auto">
          <a:xfrm>
            <a:off x="3276600" y="3276600"/>
            <a:ext cx="4146150" cy="2743200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4096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Admissions to Stern Full-Time MBA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75855" y="1461655"/>
            <a:ext cx="3886200" cy="457200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What does admissions want?</a:t>
            </a:r>
            <a:endParaRPr lang="en-US" dirty="0"/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High GMAT scores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High GPA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Diversity in demographics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Diversity of experience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Considerations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Competition with other schools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High GMAT &amp; GPA equals more options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Lower probability of acceptance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34" t="12302" r="33031" b="41581"/>
          <a:stretch/>
        </p:blipFill>
        <p:spPr bwMode="auto">
          <a:xfrm>
            <a:off x="4648200" y="1447800"/>
            <a:ext cx="4114800" cy="2979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07" t="31912" r="32537" b="34044"/>
          <a:stretch/>
        </p:blipFill>
        <p:spPr bwMode="auto">
          <a:xfrm>
            <a:off x="4668982" y="4399563"/>
            <a:ext cx="4100945" cy="211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6438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Managerial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to decide which students should be admitted?</a:t>
            </a:r>
          </a:p>
          <a:p>
            <a:pPr marL="788670" lvl="1" indent="-514350">
              <a:buFont typeface="Wingdings" pitchFamily="2" charset="2"/>
              <a:buChar char="§"/>
            </a:pPr>
            <a:r>
              <a:rPr lang="en-US" sz="1600" dirty="0" smtClean="0"/>
              <a:t>Constrained by the maximum size of the incoming class</a:t>
            </a:r>
          </a:p>
          <a:p>
            <a:pPr marL="788670" lvl="1" indent="-514350">
              <a:buFont typeface="Wingdings" pitchFamily="2" charset="2"/>
              <a:buChar char="§"/>
            </a:pPr>
            <a:r>
              <a:rPr lang="en-US" sz="1600" dirty="0" smtClean="0"/>
              <a:t>Want to select class that most closely reflects your ideal class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to decide which students should get scholarships?</a:t>
            </a:r>
          </a:p>
          <a:p>
            <a:pPr marL="788670" lvl="1" indent="-514350">
              <a:buFont typeface="Wingdings" pitchFamily="2" charset="2"/>
              <a:buChar char="§"/>
            </a:pPr>
            <a:r>
              <a:rPr lang="en-US" sz="1600" dirty="0" smtClean="0"/>
              <a:t>Constrained by the number of scholarships available</a:t>
            </a:r>
          </a:p>
          <a:p>
            <a:pPr marL="788670" lvl="1" indent="-514350">
              <a:buFont typeface="Wingdings" pitchFamily="2" charset="2"/>
              <a:buChar char="§"/>
            </a:pPr>
            <a:r>
              <a:rPr lang="en-US" sz="1600" dirty="0" smtClean="0"/>
              <a:t>Scholarships increase likelihood of accepting offer</a:t>
            </a:r>
          </a:p>
          <a:p>
            <a:pPr marL="788670" lvl="1" indent="-514350">
              <a:buFont typeface="Wingdings" pitchFamily="2" charset="2"/>
              <a:buChar char="§"/>
            </a:pPr>
            <a:r>
              <a:rPr lang="en-US" sz="1600" dirty="0" smtClean="0"/>
              <a:t>Wants to give to students that are high performing and less likely to accept offer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to forecast what the incoming class will look like?</a:t>
            </a:r>
          </a:p>
          <a:p>
            <a:pPr marL="788670" lvl="1" indent="-514350">
              <a:buFont typeface="Wingdings" pitchFamily="2" charset="2"/>
              <a:buChar char="§"/>
            </a:pPr>
            <a:r>
              <a:rPr lang="en-US" sz="1600" dirty="0" smtClean="0"/>
              <a:t>Candidates probability of acceptance is based on their relative competitiveness</a:t>
            </a:r>
          </a:p>
          <a:p>
            <a:pPr marL="788670" lvl="1" indent="-514350">
              <a:buFont typeface="Wingdings" pitchFamily="2" charset="2"/>
              <a:buChar char="§"/>
            </a:pPr>
            <a:r>
              <a:rPr lang="en-US" sz="1600" dirty="0" smtClean="0"/>
              <a:t>Want to predict each students likelihood of accepting to forecast incoming class profile</a:t>
            </a:r>
          </a:p>
        </p:txBody>
      </p:sp>
    </p:spTree>
    <p:extLst>
      <p:ext uri="{BB962C8B-B14F-4D97-AF65-F5344CB8AC3E}">
        <p14:creationId xmlns:p14="http://schemas.microsoft.com/office/powerpoint/2010/main" val="2532876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Few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Stern won’t share data about applicants or school preferences 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Can infer school preferences from Admitted Class Profile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Built fictional applicant pool based on GMAC reports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Solver can only handle 200 decision variables at a time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Scaled model down to maximum offer size of 200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27" r="48958" b="42857"/>
          <a:stretch/>
        </p:blipFill>
        <p:spPr bwMode="auto">
          <a:xfrm>
            <a:off x="4346222" y="4232294"/>
            <a:ext cx="4569178" cy="1787506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7543800" y="2286000"/>
            <a:ext cx="609600" cy="1676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http://thebrandbuilder.files.wordpress.com/2012/04/moneyball-brad-pit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65" y="3673079"/>
            <a:ext cx="3660735" cy="1813321"/>
          </a:xfrm>
          <a:prstGeom prst="rect">
            <a:avLst/>
          </a:prstGeom>
          <a:ln w="952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7237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1671336621"/>
              </p:ext>
            </p:extLst>
          </p:nvPr>
        </p:nvGraphicFramePr>
        <p:xfrm>
          <a:off x="5105400" y="2130014"/>
          <a:ext cx="4038600" cy="37409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5820" y="381000"/>
            <a:ext cx="7772400" cy="1143000"/>
          </a:xfrm>
        </p:spPr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026" name="Picture 2" descr="C:\Users\UnitedSnakes\AppData\Local\Microsoft\Windows\Temporary Internet Files\Content.IE5\T1F2X3MC\MC900434876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1768" y="3747390"/>
            <a:ext cx="904875" cy="90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nitedSnakes\AppData\Local\Microsoft\Windows\Temporary Internet Files\Content.IE5\T1F2X3MC\MC900434903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174" y="4708525"/>
            <a:ext cx="904875" cy="90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nitedSnakes\AppData\Local\Microsoft\Windows\Temporary Internet Files\Content.IE5\DR3T9SIT\MC900434878[1]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8679" y="2851679"/>
            <a:ext cx="804333" cy="899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nitedSnakes\AppData\Local\Microsoft\Windows\Temporary Internet Files\Content.IE5\RS9ID776\MC900433936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378" y="4482306"/>
            <a:ext cx="678656" cy="678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UnitedSnakes\AppData\Local\Microsoft\Windows\Temporary Internet Files\Content.IE5\CHH0YVDG\MC900434877[1]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69" y="3867148"/>
            <a:ext cx="904875" cy="90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UnitedSnakes\AppData\Local\Microsoft\Windows\Temporary Internet Files\Content.IE5\T1F2X3MC\MC900434879[1]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368" y="4821634"/>
            <a:ext cx="904875" cy="90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UnitedSnakes\AppData\Local\Microsoft\Windows\Temporary Internet Files\Content.IE5\DR3T9SIT\MC900433958[1]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8811" y="2036688"/>
            <a:ext cx="678656" cy="678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UnitedSnakes\AppData\Local\Microsoft\Windows\Temporary Internet Files\Content.IE5\RS9ID776\MC900434886[1]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6525" y="2416969"/>
            <a:ext cx="904875" cy="90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UnitedSnakes\AppData\Local\Microsoft\Windows\Temporary Internet Files\Content.IE5\CHH0YVDG\MC900432622[1]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852" y="4890889"/>
            <a:ext cx="674886" cy="67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UnitedSnakes\AppData\Local\Microsoft\Windows\Temporary Internet Files\Content.IE5\T1F2X3MC\MC900432621[1]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2721" y="4304108"/>
            <a:ext cx="678656" cy="678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UnitedSnakes\AppData\Local\Microsoft\Windows\Temporary Internet Files\Content.IE5\DR3T9SIT\MC900432625[1]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7424" y="3004440"/>
            <a:ext cx="738188" cy="738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UnitedSnakes\AppData\Local\Microsoft\Windows\Temporary Internet Files\Content.IE5\RS9ID776\MC900433960[1]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925" y="3321844"/>
            <a:ext cx="678656" cy="678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C:\Users\UnitedSnakes\AppData\Local\Microsoft\Windows\Temporary Internet Files\Content.IE5\CHH0YVDG\MC900433931[1].pn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9706" y="3319858"/>
            <a:ext cx="671116" cy="671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C:\Users\UnitedSnakes\AppData\Local\Microsoft\Windows\Temporary Internet Files\Content.IE5\T1F2X3MC\MC900434905[1].png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5301" y="2229342"/>
            <a:ext cx="804333" cy="899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C:\Users\UnitedSnakes\AppData\Local\Microsoft\Windows\Temporary Internet Files\Content.IE5\DR3T9SIT\MC900433935[1].png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049" y="4674394"/>
            <a:ext cx="678656" cy="678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1" name="Picture 17" descr="C:\Users\UnitedSnakes\AppData\Local\Microsoft\Windows\Temporary Internet Files\Content.IE5\RS9ID776\MC900434902[1].png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083" y="1943615"/>
            <a:ext cx="904875" cy="90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C:\Users\UnitedSnakes\AppData\Local\Microsoft\Windows\Temporary Internet Files\Content.IE5\CHH0YVDG\MC900433959[1].png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227" y="2000610"/>
            <a:ext cx="678656" cy="678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3" name="Picture 19" descr="C:\Users\UnitedSnakes\AppData\Local\Microsoft\Windows\Temporary Internet Files\Content.IE5\T1F2X3MC\MC900434889[1].png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3466" y="2800014"/>
            <a:ext cx="904875" cy="90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C:\Users\UnitedSnakes\AppData\Local\Microsoft\Windows\Temporary Internet Files\Content.IE5\DR3T9SIT\MC900434885[1].png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499" y="3766440"/>
            <a:ext cx="904875" cy="90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C:\Users\UnitedSnakes\AppData\Local\Microsoft\Windows\Temporary Internet Files\Content.IE5\CHH0YVDG\MC900433926[1].png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314" y="2491481"/>
            <a:ext cx="674886" cy="67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7" name="Picture 23" descr="C:\Users\UnitedSnakes\AppData\Local\Microsoft\Windows\Temporary Internet Files\Content.IE5\T1F2X3MC\MC900433946[1].png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718" y="4751385"/>
            <a:ext cx="652463" cy="648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C:\Users\UnitedSnakes\AppData\Local\Microsoft\Windows\Temporary Internet Files\Content.IE5\DR3T9SIT\MC900432624[1].png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9634" y="3141230"/>
            <a:ext cx="678656" cy="678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9" name="Picture 25" descr="C:\Users\UnitedSnakes\AppData\Local\Microsoft\Windows\Temporary Internet Files\Content.IE5\RS9ID776\MC900432609[1].png"/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8378" y="3837922"/>
            <a:ext cx="723810" cy="723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9" name="Picture 75" descr="C:\Users\UnitedSnakes\AppData\Local\Microsoft\Windows\Temporary Internet Files\Content.IE5\T1F2X3MC\MC900434893[1].png"/>
          <p:cNvPicPr>
            <a:picLocks noChangeAspect="1"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2" y="3490215"/>
            <a:ext cx="709613" cy="709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0" name="Picture 76" descr="C:\Users\UnitedSnakes\AppData\Local\Microsoft\Windows\Temporary Internet Files\Content.IE5\DR3T9SIT\MC900434896[1].png"/>
          <p:cNvPicPr>
            <a:picLocks noChangeAspect="1"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80" y="2061464"/>
            <a:ext cx="904875" cy="90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1" name="Picture 77" descr="C:\Users\UnitedSnakes\AppData\Local\Microsoft\Windows\Temporary Internet Files\Content.IE5\RS9ID776\MC900434890[1].png"/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166" y="3919537"/>
            <a:ext cx="904875" cy="90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2" name="Picture 78" descr="C:\Users\UnitedSnakes\AppData\Local\Microsoft\Windows\Temporary Internet Files\Content.IE5\CHH0YVDG\MC900432626[1].png"/>
          <p:cNvPicPr>
            <a:picLocks noChangeAspect="1" noChangeArrowheads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41" y="2887427"/>
            <a:ext cx="682427" cy="682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3" name="Picture 79" descr="C:\Users\UnitedSnakes\AppData\Local\Microsoft\Windows\Temporary Internet Files\Content.IE5\T1F2X3MC\MC900431601[1].png"/>
          <p:cNvPicPr>
            <a:picLocks noChangeAspect="1" noChangeArrowheads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398" y="2604389"/>
            <a:ext cx="723900" cy="72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4" name="Picture 80" descr="C:\Users\UnitedSnakes\AppData\Local\Microsoft\Windows\Temporary Internet Files\Content.IE5\DR3T9SIT\MC900431641[1].png"/>
          <p:cNvPicPr>
            <a:picLocks noChangeAspect="1" noChangeArrowheads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3416" y="1915714"/>
            <a:ext cx="678656" cy="678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79709" y="1281589"/>
            <a:ext cx="26105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Applicant Pool</a:t>
            </a:r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>
            <a:off x="4191000" y="3263582"/>
            <a:ext cx="914400" cy="11628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TextBox 88"/>
          <p:cNvSpPr txBox="1"/>
          <p:nvPr/>
        </p:nvSpPr>
        <p:spPr>
          <a:xfrm>
            <a:off x="5638800" y="1318022"/>
            <a:ext cx="26105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You’re Accepted!</a:t>
            </a:r>
            <a:endParaRPr lang="en-US" dirty="0"/>
          </a:p>
        </p:txBody>
      </p:sp>
      <p:sp>
        <p:nvSpPr>
          <p:cNvPr id="91" name="Title 1"/>
          <p:cNvSpPr txBox="1">
            <a:spLocks/>
          </p:cNvSpPr>
          <p:nvPr/>
        </p:nvSpPr>
        <p:spPr>
          <a:xfrm>
            <a:off x="1054892" y="274638"/>
            <a:ext cx="6934200" cy="715962"/>
          </a:xfrm>
          <a:prstGeom prst="rect">
            <a:avLst/>
          </a:prstGeom>
        </p:spPr>
        <p:txBody>
          <a:bodyPr bIns="91440" anchor="b" anchorCtr="0">
            <a:normAutofit fontScale="92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How to decide on whom to admit?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3332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7037E-6 L 0.6217 0.0921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076" y="460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48148E-6 L 0.68489 -0.28009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236" y="-1400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1.85185E-6 L 0.47952 0.1525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976" y="761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0 L 0.44045 0.0763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0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14" y="3819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5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3.7037E-6 L -8.33333E-7 0.0331 C -8.33333E-7 0.04791 0.13177 0.0662 0.23906 0.0662 L 0.47865 0.0662 " pathEditMode="relative" rAng="0" ptsTypes="FfFF">
                                      <p:cBhvr>
                                        <p:cTn id="14" dur="2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924" y="331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33333E-6 L -1.94444E-6 0.02014 C -1.94444E-6 0.02917 0.16077 0.04028 0.29167 0.04028 L 0.5842 0.04028 " pathEditMode="relative" rAng="0" ptsTypes="FfFF">
                                      <p:cBhvr>
                                        <p:cTn id="16" dur="2000" fill="hold"/>
                                        <p:tgtEl>
                                          <p:spTgt spid="1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201" y="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decide on whom to admit?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Stern has a preference for a target class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P</a:t>
            </a:r>
            <a:r>
              <a:rPr lang="en-US" dirty="0" smtClean="0"/>
              <a:t>enalties are assigned for not hitting targets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Penalties decrease as class profile approaches target class profile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Assigned probabilities of accepting offer using GMAT/GPA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682175" y="3657600"/>
            <a:ext cx="8014854" cy="2084319"/>
            <a:chOff x="339436" y="3551938"/>
            <a:chExt cx="8804565" cy="2175250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404" r="13588" b="76421"/>
            <a:stretch/>
          </p:blipFill>
          <p:spPr bwMode="auto">
            <a:xfrm>
              <a:off x="339437" y="3551938"/>
              <a:ext cx="8804564" cy="181862"/>
            </a:xfrm>
            <a:prstGeom prst="rect">
              <a:avLst/>
            </a:prstGeom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5123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4643" r="10981" b="15530"/>
            <a:stretch/>
          </p:blipFill>
          <p:spPr bwMode="auto">
            <a:xfrm>
              <a:off x="339436" y="3733800"/>
              <a:ext cx="8804564" cy="1993388"/>
            </a:xfrm>
            <a:prstGeom prst="rect">
              <a:avLst/>
            </a:prstGeom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82374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5820" y="381000"/>
            <a:ext cx="7772400" cy="1143000"/>
          </a:xfrm>
        </p:spPr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031" name="Picture 7" descr="C:\Users\UnitedSnakes\AppData\Local\Microsoft\Windows\Temporary Internet Files\Content.IE5\T1F2X3MC\MC900434879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01039" y="2860707"/>
            <a:ext cx="68469" cy="68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UnitedSnakes\AppData\Local\Microsoft\Windows\Temporary Internet Files\Content.IE5\DR3T9SIT\MC900432625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2538" y="4071163"/>
            <a:ext cx="738188" cy="738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UnitedSnakes\AppData\Local\Microsoft\Windows\Temporary Internet Files\Content.IE5\RS9ID776\MC900433960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282" y="3392507"/>
            <a:ext cx="678656" cy="678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C:\Users\UnitedSnakes\AppData\Local\Microsoft\Windows\Temporary Internet Files\Content.IE5\CHH0YVDG\MC900433959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3173" y="2848595"/>
            <a:ext cx="678656" cy="678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9" name="Picture 25" descr="C:\Users\UnitedSnakes\AppData\Local\Microsoft\Windows\Temporary Internet Files\Content.IE5\RS9ID776\MC900432609[1]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728" y="4342475"/>
            <a:ext cx="723810" cy="723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2" name="Picture 78" descr="C:\Users\UnitedSnakes\AppData\Local\Microsoft\Windows\Temporary Internet Files\Content.IE5\CHH0YVDG\MC900432626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724" y="2985190"/>
            <a:ext cx="682427" cy="682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24927" y="1779687"/>
            <a:ext cx="26105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Offer Pool</a:t>
            </a:r>
            <a:endParaRPr lang="en-US" dirty="0"/>
          </a:p>
        </p:txBody>
      </p:sp>
      <p:sp>
        <p:nvSpPr>
          <p:cNvPr id="89" name="TextBox 88"/>
          <p:cNvSpPr txBox="1"/>
          <p:nvPr/>
        </p:nvSpPr>
        <p:spPr>
          <a:xfrm>
            <a:off x="5638800" y="1644759"/>
            <a:ext cx="26105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You’ve been awarded a scholarship!</a:t>
            </a:r>
            <a:endParaRPr lang="en-US" dirty="0"/>
          </a:p>
        </p:txBody>
      </p:sp>
      <p:sp>
        <p:nvSpPr>
          <p:cNvPr id="91" name="Title 1"/>
          <p:cNvSpPr txBox="1">
            <a:spLocks/>
          </p:cNvSpPr>
          <p:nvPr/>
        </p:nvSpPr>
        <p:spPr>
          <a:xfrm>
            <a:off x="1054892" y="274638"/>
            <a:ext cx="6934200" cy="715962"/>
          </a:xfrm>
          <a:prstGeom prst="rect">
            <a:avLst/>
          </a:prstGeom>
        </p:spPr>
        <p:txBody>
          <a:bodyPr bIns="91440" anchor="b" anchorCtr="0">
            <a:normAutofit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Who gets scholarships?</a:t>
            </a:r>
            <a:endParaRPr lang="en-US" dirty="0"/>
          </a:p>
        </p:txBody>
      </p:sp>
      <p:sp>
        <p:nvSpPr>
          <p:cNvPr id="36" name="Right Arrow 35"/>
          <p:cNvSpPr/>
          <p:nvPr/>
        </p:nvSpPr>
        <p:spPr>
          <a:xfrm>
            <a:off x="4064792" y="3260426"/>
            <a:ext cx="914400" cy="11628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Picture 7" descr="C:\Users\UnitedSnakes\AppData\Local\Microsoft\Windows\Temporary Internet Files\Content.IE5\T1F2X3MC\MC900434879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48639" y="3013107"/>
            <a:ext cx="68469" cy="68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7" descr="C:\Users\UnitedSnakes\AppData\Local\Microsoft\Windows\Temporary Internet Files\Content.IE5\T1F2X3MC\MC900434879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01870" y="1569361"/>
            <a:ext cx="68469" cy="68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5" descr="C:\Users\UnitedSnakes\AppData\Local\Microsoft\Windows\Temporary Internet Files\Content.IE5\DR3T9SIT\MC900389428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947" y="2960910"/>
            <a:ext cx="455215" cy="45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5" descr="C:\Users\UnitedSnakes\AppData\Local\Microsoft\Windows\Temporary Internet Files\Content.IE5\DR3T9SIT\MC900389428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1785" y="2409120"/>
            <a:ext cx="455215" cy="45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5" descr="C:\Users\UnitedSnakes\AppData\Local\Microsoft\Windows\Temporary Internet Files\Content.IE5\DR3T9SIT\MC900389428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3731" y="3165494"/>
            <a:ext cx="455216" cy="45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5" descr="C:\Users\UnitedSnakes\AppData\Local\Microsoft\Windows\Temporary Internet Files\Content.IE5\DR3T9SIT\MC900389428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9547" y="3225625"/>
            <a:ext cx="455215" cy="45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5" descr="C:\Users\UnitedSnakes\AppData\Local\Microsoft\Windows\Temporary Internet Files\Content.IE5\DR3T9SIT\MC900389428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8342" y="2406682"/>
            <a:ext cx="455215" cy="45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5" descr="C:\Users\UnitedSnakes\AppData\Local\Microsoft\Windows\Temporary Internet Files\Content.IE5\DR3T9SIT\MC900389428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6513" y="3731835"/>
            <a:ext cx="455215" cy="45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5" descr="C:\Users\UnitedSnakes\AppData\Local\Microsoft\Windows\Temporary Internet Files\Content.IE5\DR3T9SIT\MC900389428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2208" y="3338469"/>
            <a:ext cx="455215" cy="45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5" descr="C:\Users\UnitedSnakes\AppData\Local\Microsoft\Windows\Temporary Internet Files\Content.IE5\DR3T9SIT\MC900389428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6099" y="3969279"/>
            <a:ext cx="455215" cy="45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5" descr="C:\Users\UnitedSnakes\AppData\Local\Microsoft\Windows\Temporary Internet Files\Content.IE5\DR3T9SIT\MC900389428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1785" y="4355326"/>
            <a:ext cx="455215" cy="45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5" descr="C:\Users\UnitedSnakes\AppData\Local\Microsoft\Windows\Temporary Internet Files\Content.IE5\DR3T9SIT\MC900389428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8647" y="3791704"/>
            <a:ext cx="455215" cy="45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5" descr="C:\Users\UnitedSnakes\AppData\Local\Microsoft\Windows\Temporary Internet Files\Content.IE5\DR3T9SIT\MC900389428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4607" y="2593316"/>
            <a:ext cx="455215" cy="45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7" descr="C:\Users\UnitedSnakes\AppData\Local\Microsoft\Windows\Temporary Internet Files\Content.IE5\T1F2X3MC\MC900434879[1]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1427" y="3129043"/>
            <a:ext cx="727570" cy="727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04607" y="5791200"/>
            <a:ext cx="1795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GMAT </a:t>
            </a:r>
            <a:r>
              <a:rPr lang="en-US" dirty="0" err="1" smtClean="0"/>
              <a:t>Avg</a:t>
            </a:r>
            <a:r>
              <a:rPr lang="en-US" dirty="0" smtClean="0"/>
              <a:t>: 710</a:t>
            </a:r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5877695" y="5756787"/>
            <a:ext cx="1795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GMAT </a:t>
            </a:r>
            <a:r>
              <a:rPr lang="en-US" dirty="0" err="1" smtClean="0"/>
              <a:t>Avg</a:t>
            </a:r>
            <a:r>
              <a:rPr lang="en-US" dirty="0" smtClean="0"/>
              <a:t>: 740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6713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7.40741E-7 L -2.22222E-6 0.05093 C -2.22222E-6 0.07361 0.13559 0.10185 0.24618 0.10185 L 0.49236 0.10185 " pathEditMode="relative" rAng="0" ptsTypes="FfFF">
                                      <p:cBhvr>
                                        <p:cTn id="6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618" y="509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5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81481E-6 L 3.33333E-6 0.10093 C 3.33333E-6 0.14607 0.13663 0.20186 0.24791 0.20186 L 0.49583 0.20186 " pathEditMode="relative" rAng="0" ptsTypes="FfFF">
                                      <p:cBhvr>
                                        <p:cTn id="8" dur="2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792" y="1009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7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1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1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1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7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7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to decide who gets scholarships?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School prefers to give scholarships to smart “do-gooders”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95% preference for high GMAT and 5% for “do-gooders”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If a student receives a scholarship their likelihood of attending increases by 40%</a:t>
            </a:r>
            <a:endParaRPr lang="en-US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03" r="1684" b="43236"/>
          <a:stretch/>
        </p:blipFill>
        <p:spPr bwMode="auto">
          <a:xfrm>
            <a:off x="154357" y="3657600"/>
            <a:ext cx="8837243" cy="1886788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8133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572</TotalTime>
  <Words>475</Words>
  <Application>Microsoft Office PowerPoint</Application>
  <PresentationFormat>On-screen Show (4:3)</PresentationFormat>
  <Paragraphs>78</Paragraphs>
  <Slides>13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Equity</vt:lpstr>
      <vt:lpstr>Moneyball Admissions</vt:lpstr>
      <vt:lpstr>Playing Moneyball Admissions</vt:lpstr>
      <vt:lpstr>Admissions to Stern Full-Time MBA</vt:lpstr>
      <vt:lpstr>Managerial Problem</vt:lpstr>
      <vt:lpstr>A Few Challenges</vt:lpstr>
      <vt:lpstr>.</vt:lpstr>
      <vt:lpstr>How to decide on whom to admit?</vt:lpstr>
      <vt:lpstr>.</vt:lpstr>
      <vt:lpstr>How to decide who gets scholarships?</vt:lpstr>
      <vt:lpstr>.</vt:lpstr>
      <vt:lpstr>What will the incoming class look like?</vt:lpstr>
      <vt:lpstr>Ideas for improving the model</vt:lpstr>
      <vt:lpstr>Let us know if you want to start an admissions consulting business with us!!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Clark Llamzon</dc:creator>
  <cp:lastModifiedBy>Christopher Moore</cp:lastModifiedBy>
  <cp:revision>34</cp:revision>
  <dcterms:created xsi:type="dcterms:W3CDTF">2012-12-10T18:56:02Z</dcterms:created>
  <dcterms:modified xsi:type="dcterms:W3CDTF">2012-12-17T18:10:03Z</dcterms:modified>
</cp:coreProperties>
</file>